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53194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7c08be1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攻略总结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eef94d1e46103c3b208102#tid=68f59daf0d4748000964d78d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12dc403f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攻略识别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4d8d6f07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攻略解读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e46f0cb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攻略应用</a:t>
            </a:r>
            <a:endParaRPr lang="en-US" sz="20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44727b29b.fixed?pid=71a69919a&amp;color=195,214,0&amp;bbb=1"/>
          <p:cNvSpPr/>
          <p:nvPr/>
        </p:nvSpPr>
        <p:spPr>
          <a:xfrm>
            <a:off x="2414016" y="1545336"/>
            <a:ext cx="7196328" cy="9692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通法攻略</a:t>
            </a:r>
            <a:endParaRPr lang="en-US" altLang="zh-CN" sz="5400" dirty="0"/>
          </a:p>
        </p:txBody>
      </p:sp>
      <p:sp>
        <p:nvSpPr>
          <p:cNvPr id="3" name="C_2_BD#44727b29b.fixed?pid=71a69919a&amp;color=255,255,255&amp;bbb=1"/>
          <p:cNvSpPr/>
          <p:nvPr/>
        </p:nvSpPr>
        <p:spPr>
          <a:xfrm>
            <a:off x="0" y="2880360"/>
            <a:ext cx="12188952" cy="79552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不同元素的分组分配问题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73ec53b20?pid=12dc403fc&amp;color=0,0,0&amp;bt=1&amp;bbb=1&amp;hb=1"/>
              <p:cNvSpPr/>
              <p:nvPr/>
            </p:nvSpPr>
            <p:spPr>
              <a:xfrm>
                <a:off x="832104" y="1080000"/>
                <a:ext cx="10533888" cy="24498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个不同元素按照某些条件分成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组，则为分组问题.分组问题有不平均分组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、完全平均分组及部分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平均分组三种情况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个不同元素按照某些条件分配给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个不同的对象，则为分配问题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.分配问题有定向分配和不定向分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配两种情况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注意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分组问题和分配问题是有区别的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，前者组与组之间只要元素个数相同是不区分的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；而后者即使</a:t>
                </a:r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两组元素个数相同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，但所属对象不同，仍然是可区分的.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4_BD#73ec53b20?pid=12dc403fc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449830"/>
              </a:xfrm>
              <a:prstGeom prst="rect">
                <a:avLst/>
              </a:prstGeom>
              <a:blipFill>
                <a:blip r:embed="rId3"/>
                <a:stretch>
                  <a:fillRect l="-1389" r="-1389" b="-57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9c24f3a7e?pid=4d8d6f077&amp;color=0,0,0&amp;bt=1&amp;bbb=1&amp;hb=1"/>
              <p:cNvSpPr/>
              <p:nvPr/>
            </p:nvSpPr>
            <p:spPr>
              <a:xfrm>
                <a:off x="832104" y="1080000"/>
                <a:ext cx="10533888" cy="2743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1.分组问题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把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个不同的元素分成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组，各组元素数量分别为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…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…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均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大于或等于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1）.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1）若为不平均分组，那么不同的分组方案数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  <m:sup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</m:sub>
                      <m:sup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</m:sSub>
                      </m:sub>
                      <m:sup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</m:sSub>
                      </m:sup>
                    </m:sSub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⋅⋯⋅</m:t>
                    </m:r>
                    <m:sSubSup>
                      <m:sSubSup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sub>
                        </m:sSub>
                      </m:sub>
                      <m:sup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sub>
                        </m:sSub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；（2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）若为完</a:t>
                </a:r>
              </a:p>
              <a:p>
                <a:pPr latinLnBrk="1">
                  <a:lnSpc>
                    <a:spcPts val="38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全平均分组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，且组内元素数量相等的组数为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，那么不同的分组方案数为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𝑁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sub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𝑚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；（3）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若为部分平均分组，</a:t>
                </a:r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且其中组内元素数量相等的组数分别为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…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  <m:sub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，那么不同的分组方案数为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𝑁</m:t>
                        </m:r>
                      </m:num>
                      <m:den>
                        <m:sSubSup>
                          <m:sSubSupPr>
                            <m:ctrlP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</m:sub>
                          <m:sup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1</m:t>
                                </m:r>
                              </m:sub>
                            </m:sSub>
                          </m:sup>
                        </m:sSub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sSubSup>
                          <m:sSubSupPr>
                            <m:ctrlP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</m:sub>
                          <m:sup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2</m:t>
                                </m:r>
                              </m:sub>
                            </m:sSub>
                          </m:sup>
                        </m:sSubSup>
                        <m:r>
                          <a:rPr lang="en-US" altLang="zh-CN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⋅⋯⋅</m:t>
                        </m:r>
                        <m:sSubSup>
                          <m:sSubSupPr>
                            <m:ctrlPr>
                              <a:rPr lang="en-US" altLang="zh-CN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𝑠</m:t>
                                </m:r>
                              </m:sub>
                            </m:sSub>
                          </m:sub>
                          <m:sup>
                            <m:sSub>
                              <m:sSubPr>
                                <m:ctrlPr>
                                  <a:rPr lang="en-US" altLang="zh-CN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altLang="zh-CN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𝑠</m:t>
                                </m:r>
                              </m:sub>
                            </m:sSub>
                          </m:sup>
                        </m:sSubSup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4_BD#9c24f3a7e?pid=4d8d6f077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743200"/>
              </a:xfrm>
              <a:prstGeom prst="rect">
                <a:avLst/>
              </a:prstGeom>
              <a:blipFill>
                <a:blip r:embed="rId3"/>
                <a:stretch>
                  <a:fillRect l="-1389" r="-405" b="-155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9c24f3a7e?pid=4d8d6f077&amp;color=0,0,0&amp;bt=1&amp;bbb=1&amp;hb=1"/>
              <p:cNvSpPr/>
              <p:nvPr/>
            </p:nvSpPr>
            <p:spPr>
              <a:xfrm>
                <a:off x="832104" y="1080000"/>
                <a:ext cx="10533888" cy="20275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2.分配问题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个不同元素不定向分配给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≤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个不同的对象，若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≠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，则需先将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个不同元素分成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组，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使每组元素与所分配对象之间的对应关系为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“一对一”，即一组元素只能分配给一个对象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，一个对象分到</a:t>
                </a:r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一组元素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，则不同的分配方案数是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b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sup>
                    </m:sSub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求最终结果时，还需乘上不同的分组方案数</a:t>
                </a:r>
                <a:r>
                  <a:rPr lang="en-US" altLang="zh-CN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4_BD#9c24f3a7e?pid=4d8d6f077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027555"/>
              </a:xfrm>
              <a:prstGeom prst="rect">
                <a:avLst/>
              </a:prstGeom>
              <a:blipFill>
                <a:blip r:embed="rId3"/>
                <a:stretch>
                  <a:fillRect l="-1389" r="-1331" b="-69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4_BD.1_1#9cc66a4e6?vop=1&amp;pid=e46f0cbed&amp;color=0,0,0&amp;bt=1&amp;bbb=1&amp;hb=1"/>
          <p:cNvSpPr/>
          <p:nvPr/>
        </p:nvSpPr>
        <p:spPr>
          <a:xfrm>
            <a:off x="832104" y="1080000"/>
            <a:ext cx="10533888" cy="60229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600"/>
              </a:lnSpc>
            </a:pPr>
            <a:r>
              <a:rPr lang="en-US" altLang="zh-CN" sz="1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示例1</a:t>
            </a:r>
            <a:r>
              <a:rPr lang="en-US" altLang="zh-CN" sz="1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将6名志愿者安排到4个不同的社区进行志愿服务活动，要求每个社区至少安排1名志愿者，每名志愿者只能到1个社区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，则不同</a:t>
            </a:r>
          </a:p>
          <a:p>
            <a:pPr latinLnBrk="1">
              <a:lnSpc>
                <a:spcPts val="2400"/>
              </a:lnSpc>
            </a:pP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的安排方法共有(</a:t>
            </a:r>
            <a:r>
              <a:rPr lang="en-US" altLang="zh-CN" sz="1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1400" dirty="0"/>
          </a:p>
        </p:txBody>
      </p:sp>
      <p:sp>
        <p:nvSpPr>
          <p:cNvPr id="3" name="QC_4_AN.2_1#9cc66a4e6.bracket?vop=1&amp;pid=e46f0cbed&amp;color=0,0,0&amp;vpa=1"/>
          <p:cNvSpPr/>
          <p:nvPr/>
        </p:nvSpPr>
        <p:spPr>
          <a:xfrm>
            <a:off x="2241010" y="1398770"/>
            <a:ext cx="217488" cy="27209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400"/>
              </a:lnSpc>
            </a:pPr>
            <a:r>
              <a:rPr lang="en-US" altLang="zh-CN" sz="1400" b="1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B</a:t>
            </a:r>
            <a:endParaRPr lang="en-US" altLang="zh-CN" sz="1400" dirty="0"/>
          </a:p>
        </p:txBody>
      </p:sp>
      <p:sp>
        <p:nvSpPr>
          <p:cNvPr id="4" name="QC_4_BD.1_2#9cc66a4e6.choices?vop=1&amp;pid=e46f0cbed&amp;color=0,0,0&amp;bbb=1"/>
          <p:cNvSpPr/>
          <p:nvPr/>
        </p:nvSpPr>
        <p:spPr>
          <a:xfrm>
            <a:off x="832104" y="1764022"/>
            <a:ext cx="10533888" cy="350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200"/>
              </a:lnSpc>
              <a:tabLst>
                <a:tab pos="2652522" algn="l"/>
                <a:tab pos="5381244" algn="l"/>
                <a:tab pos="8109966" algn="l"/>
              </a:tabLst>
            </a:pP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A.</a:t>
            </a:r>
            <a:r>
              <a:rPr lang="en-US" altLang="zh-CN" sz="1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480种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B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1560种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C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2640种</a:t>
            </a:r>
            <a:r>
              <a:rPr lang="en-US" altLang="zh-CN" sz="1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D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r>
              <a:rPr lang="en-US" altLang="zh-CN" sz="1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640种</a:t>
            </a:r>
            <a:endParaRPr lang="en-US" altLang="zh-CN" sz="1400" dirty="0"/>
          </a:p>
        </p:txBody>
      </p:sp>
      <p:sp>
        <p:nvSpPr>
          <p:cNvPr id="5" name="QC_4_EX.3_1#9cc66a4e6?vop=1&amp;pid=e46f0cbed&amp;color=0,0,0&amp;bbb=1"/>
          <p:cNvSpPr/>
          <p:nvPr/>
        </p:nvSpPr>
        <p:spPr>
          <a:xfrm>
            <a:off x="832104" y="2121400"/>
            <a:ext cx="10533888" cy="60229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600"/>
              </a:lnSpc>
            </a:pPr>
            <a:r>
              <a:rPr lang="en-US" altLang="zh-CN" sz="1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攻略审题</a:t>
            </a:r>
            <a:endParaRPr lang="en-US" altLang="zh-CN" sz="1400" dirty="0"/>
          </a:p>
          <a:p>
            <a:pPr latinLnBrk="1">
              <a:lnSpc>
                <a:spcPts val="2400"/>
              </a:lnSpc>
            </a:pP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本题为部分平均分组的不定向分配问题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先分组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再分配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根据分步乘法计数原理求解即可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sz="1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QC_4_AS.4_1#9cc66a4e6?vop=1&amp;pid=e46f0cbed&amp;color=0,0,0&amp;bbb=1"/>
              <p:cNvSpPr/>
              <p:nvPr/>
            </p:nvSpPr>
            <p:spPr>
              <a:xfrm>
                <a:off x="832104" y="2766242"/>
                <a:ext cx="10533888" cy="24310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名志愿者有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1，1，1，3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或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1，1，2，2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两种分组形式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1，1，1，3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的分组包含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4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4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4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4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方法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部分平均分组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endParaRPr lang="en-US" altLang="zh-CN" sz="14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②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1，1，2，2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的分组包含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4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sub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4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4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4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4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=45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方法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部分平均分组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分组后再分配到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个不同的社区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共有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(20+45)</m:t>
                    </m:r>
                    <m:sSubSup>
                      <m:sSubSupPr>
                        <m:ctrlPr>
                          <a:rPr lang="en-US" altLang="zh-CN" sz="1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</m:t>
                        </m:r>
                      </m:sup>
                    </m:sSub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560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安排方法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B.</a:t>
                </a:r>
                <a:endParaRPr lang="en-US" altLang="zh-CN" sz="1400" dirty="0"/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不定向分配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6" name="QC_4_AS.4_1#9cc66a4e6?vop=1&amp;pid=e46f0cbed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766242"/>
                <a:ext cx="10533888" cy="2431098"/>
              </a:xfrm>
              <a:prstGeom prst="rect">
                <a:avLst/>
              </a:prstGeom>
              <a:blipFill>
                <a:blip r:embed="rId3"/>
                <a:stretch>
                  <a:fillRect l="-1042" b="-451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5_1#03c7e6696?vop=1&amp;pid=e46f0cbed&amp;color=0,0,0&amp;bt=1&amp;bbb=1"/>
          <p:cNvSpPr/>
          <p:nvPr/>
        </p:nvSpPr>
        <p:spPr>
          <a:xfrm>
            <a:off x="832104" y="1080000"/>
            <a:ext cx="10533888" cy="2816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500"/>
              </a:lnSpc>
            </a:pPr>
            <a:r>
              <a:rPr lang="en-US" altLang="zh-CN" sz="1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示例2</a:t>
            </a:r>
            <a:r>
              <a:rPr lang="en-US" altLang="zh-CN" sz="1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有6名同学报名参加数学、物理、化学三个学科的兴趣小组，每人只能选择一个学科小组.</a:t>
            </a:r>
            <a:endParaRPr lang="en-US" altLang="zh-CN" sz="1400" dirty="0"/>
          </a:p>
        </p:txBody>
      </p:sp>
      <p:sp>
        <p:nvSpPr>
          <p:cNvPr id="3" name="QO_5_BD.6_1#41e70c4ef?vop=1&amp;pid=03c7e6696&amp;color=0,0,0&amp;bbb=1"/>
          <p:cNvSpPr/>
          <p:nvPr/>
        </p:nvSpPr>
        <p:spPr>
          <a:xfrm>
            <a:off x="832104" y="1404548"/>
            <a:ext cx="10533888" cy="2816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500"/>
              </a:lnSpc>
            </a:pP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</a:t>
            </a:r>
            <a:r>
              <a:rPr lang="en-US" altLang="zh-CN" sz="1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求一共有多少种不同的报名方法；</a:t>
            </a:r>
            <a:endParaRPr lang="en-US" altLang="zh-CN" sz="1400" dirty="0"/>
          </a:p>
        </p:txBody>
      </p:sp>
      <p:sp>
        <p:nvSpPr>
          <p:cNvPr id="4" name="QO_5_EX.7_1#41e70c4ef?vop=1&amp;pid=03c7e6696&amp;color=0,0,0&amp;bbb=1"/>
          <p:cNvSpPr/>
          <p:nvPr/>
        </p:nvSpPr>
        <p:spPr>
          <a:xfrm>
            <a:off x="832104" y="1732843"/>
            <a:ext cx="10533888" cy="2816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500"/>
              </a:lnSpc>
            </a:pPr>
            <a:r>
              <a:rPr lang="en-US" altLang="zh-CN" sz="1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攻略审题</a:t>
            </a:r>
            <a:r>
              <a:rPr lang="en-US" altLang="zh-CN" sz="1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为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投信模型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”；</a:t>
            </a:r>
            <a:endParaRPr lang="en-US" altLang="zh-CN" sz="1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AS.8_1#41e70c4ef?vop=1&amp;pid=03c7e6696&amp;color=0,0,0&amp;bbb=1"/>
              <p:cNvSpPr/>
              <p:nvPr/>
            </p:nvSpPr>
            <p:spPr>
              <a:xfrm>
                <a:off x="832104" y="2061138"/>
                <a:ext cx="10533888" cy="2816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5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因为每个人都有三种选择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所以一共有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=729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不同的报名方法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5" name="QO_5_AS.8_1#41e70c4ef?vop=1&amp;pid=03c7e6696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061138"/>
                <a:ext cx="10533888" cy="281623"/>
              </a:xfrm>
              <a:prstGeom prst="rect">
                <a:avLst/>
              </a:prstGeom>
              <a:blipFill>
                <a:blip r:embed="rId3"/>
                <a:stretch>
                  <a:fillRect l="-1042" b="-391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QO_5_BD.9_1#e1d936361?vop=1&amp;pid=03c7e6696&amp;color=0,0,0&amp;bbb=1"/>
          <p:cNvSpPr/>
          <p:nvPr/>
        </p:nvSpPr>
        <p:spPr>
          <a:xfrm>
            <a:off x="832104" y="2347460"/>
            <a:ext cx="10533888" cy="2816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500"/>
              </a:lnSpc>
            </a:pP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</a:t>
            </a:r>
            <a:r>
              <a:rPr lang="en-US" altLang="zh-CN" sz="1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若有3人报名数学小组，2人报名物理小组，1人报名化学小组，求一共有多少种不同的报名方法；</a:t>
            </a:r>
            <a:endParaRPr lang="en-US" altLang="zh-CN" sz="1400" dirty="0"/>
          </a:p>
        </p:txBody>
      </p:sp>
      <p:sp>
        <p:nvSpPr>
          <p:cNvPr id="7" name="QO_5_EX.10_1#e1d936361?vop=1&amp;pid=03c7e6696&amp;color=0,0,0&amp;bbb=1"/>
          <p:cNvSpPr/>
          <p:nvPr/>
        </p:nvSpPr>
        <p:spPr>
          <a:xfrm>
            <a:off x="832104" y="2679628"/>
            <a:ext cx="10533888" cy="2816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500"/>
              </a:lnSpc>
            </a:pPr>
            <a:r>
              <a:rPr lang="en-US" altLang="zh-CN" sz="1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攻略审题</a:t>
            </a:r>
            <a:r>
              <a:rPr lang="en-US" altLang="zh-CN" sz="1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为不平均分组的定向分配问题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</a:t>
            </a:r>
            <a:endParaRPr lang="en-US" altLang="zh-CN" sz="1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QO_5_AS.11_1#e1d936361?vop=1&amp;pid=03c7e6696&amp;color=0,0,0&amp;bbb=1"/>
              <p:cNvSpPr/>
              <p:nvPr/>
            </p:nvSpPr>
            <p:spPr>
              <a:xfrm>
                <a:off x="832104" y="2965950"/>
                <a:ext cx="10533888" cy="6022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一共有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4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=60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不同的报名方法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定向分配不涉及排序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8" name="QO_5_AS.11_1#e1d936361?vop=1&amp;pid=03c7e6696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965950"/>
                <a:ext cx="10533888" cy="602298"/>
              </a:xfrm>
              <a:prstGeom prst="rect">
                <a:avLst/>
              </a:prstGeom>
              <a:blipFill>
                <a:blip r:embed="rId4"/>
                <a:stretch>
                  <a:fillRect l="-1042" b="-1938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7" grpId="0" build="p" animBg="1"/>
      <p:bldP spid="8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12_1#4609bbc64?vop=1&amp;pid=03c7e6696&amp;color=0,0,0&amp;bt=1&amp;bbb=1"/>
          <p:cNvSpPr/>
          <p:nvPr/>
        </p:nvSpPr>
        <p:spPr>
          <a:xfrm>
            <a:off x="832104" y="1080000"/>
            <a:ext cx="10533888" cy="2816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500"/>
              </a:lnSpc>
            </a:pP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（3）</a:t>
            </a:r>
            <a:r>
              <a:rPr lang="en-US" altLang="zh-CN" sz="1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若三个学科小组均要有人报名，求一共有多少种不同的报名方法.</a:t>
            </a:r>
            <a:endParaRPr lang="en-US" altLang="zh-CN" sz="1400" dirty="0"/>
          </a:p>
        </p:txBody>
      </p:sp>
      <p:sp>
        <p:nvSpPr>
          <p:cNvPr id="3" name="QO_5_EX.13_1#4609bbc64?vop=1&amp;pid=03c7e6696&amp;color=0,0,0&amp;bbb=1"/>
          <p:cNvSpPr/>
          <p:nvPr/>
        </p:nvSpPr>
        <p:spPr>
          <a:xfrm>
            <a:off x="832104" y="1404548"/>
            <a:ext cx="10533888" cy="2816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500"/>
              </a:lnSpc>
            </a:pPr>
            <a:r>
              <a:rPr lang="en-US" altLang="zh-CN" sz="1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攻略审题</a:t>
            </a:r>
            <a:r>
              <a:rPr lang="en-US" altLang="zh-CN" sz="1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为不定向分配问题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分三种情况讨论即可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sz="1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14_1#4609bbc64?vop=1&amp;pid=03c7e6696&amp;color=0,0,0&amp;bbb=1"/>
              <p:cNvSpPr/>
              <p:nvPr/>
            </p:nvSpPr>
            <p:spPr>
              <a:xfrm>
                <a:off x="832104" y="1727382"/>
                <a:ext cx="10533888" cy="27612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因为三个学科小组均要有人报名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可分为以下三种情况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endParaRPr lang="en-US" altLang="zh-CN" sz="14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一科有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人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另外两科各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人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共有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4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4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b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4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bSup>
                      <m:sSubSupPr>
                        <m:ctrlPr>
                          <a:rPr lang="en-US" altLang="zh-CN" sz="1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90（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不同的报名方法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部分平均分组不定向分配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②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一科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人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一科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人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一科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人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共有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14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p>
                    </m:sSubSup>
                    <m:sSubSup>
                      <m:sSubSupPr>
                        <m:ctrlPr>
                          <a:rPr lang="en-US" altLang="zh-CN" sz="1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bSup>
                    <m:sSubSup>
                      <m:sSubSupPr>
                        <m:ctrlPr>
                          <a:rPr lang="en-US" altLang="zh-CN" sz="1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C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sSubSup>
                      <m:sSubSupPr>
                        <m:ctrlPr>
                          <a:rPr lang="en-US" altLang="zh-CN" sz="1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360（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不同的报名方法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不平均分组不定向分配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endParaRPr lang="en-US" altLang="zh-CN" sz="14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③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三科均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人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共有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6</m:t>
                            </m:r>
                          </m:sub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4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</m:t>
                            </m:r>
                          </m:sub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altLang="zh-CN" sz="14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C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b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US" altLang="zh-CN" sz="14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A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b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sup>
                        </m:sSubSup>
                      </m:den>
                    </m:f>
                    <m:sSubSup>
                      <m:sSubSupPr>
                        <m:ctrlPr>
                          <a:rPr lang="en-US" altLang="zh-CN" sz="1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A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b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sup>
                    </m:sSub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=90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不同的报名方法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完全平均分组不定向分配</a:t>
                </a:r>
                <a:r>
                  <a:rPr lang="en-US" altLang="zh-CN" sz="14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endParaRPr lang="en-US" altLang="zh-CN" sz="1400" dirty="0"/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综上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一共有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90+360+90=540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种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不同的报名方法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4" name="QO_5_AS.14_1#4609bbc64?vop=1&amp;pid=03c7e6696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727382"/>
                <a:ext cx="10533888" cy="2761298"/>
              </a:xfrm>
              <a:prstGeom prst="rect">
                <a:avLst/>
              </a:prstGeom>
              <a:blipFill>
                <a:blip r:embed="rId3"/>
                <a:stretch>
                  <a:fillRect l="-1042" b="-397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468b44dc1?pid=7c08be136&amp;color=0,0,0&amp;bt=1&amp;bbb=1&amp;hb=1"/>
          <p:cNvSpPr/>
          <p:nvPr/>
        </p:nvSpPr>
        <p:spPr>
          <a:xfrm>
            <a:off x="832104" y="1078992"/>
            <a:ext cx="10533888" cy="1192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对于不同元素的分组分配问题，一般要先将不同元素分组，分组后再根据需要进行分配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.而判断是分</a:t>
            </a:r>
          </a:p>
          <a:p>
            <a:pPr latinLnBrk="1">
              <a:lnSpc>
                <a:spcPts val="3300"/>
              </a:lnSpc>
            </a:pP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组问题还是分配问题的关键在于看是否有分配对象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：若没有分配对象,则为分组问题；若有分配对象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,则为</a:t>
            </a:r>
          </a:p>
          <a:p>
            <a:pPr latinLnBrk="1">
              <a:lnSpc>
                <a:spcPts val="3100"/>
              </a:lnSpc>
            </a:pPr>
            <a:r>
              <a:rPr lang="en-US" altLang="zh-CN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分配问题</a:t>
            </a:r>
            <a:r>
              <a:rPr lang="en-US" altLang="zh-CN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.若有确定的分配对象,则为定向分配问题,反之,则为不定向分配问题.</a:t>
            </a:r>
            <a:endParaRPr lang="en-US" altLang="zh-CN" dirty="0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448</Words>
  <Application>Microsoft Office PowerPoint</Application>
  <PresentationFormat>宽屏</PresentationFormat>
  <Paragraphs>62</Paragraphs>
  <Slides>9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5" baseType="lpstr"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2025-10-20T02:40:03Z</dcterms:created>
  <dcterms:modified xsi:type="dcterms:W3CDTF">2025-10-20T02:51:37Z</dcterms:modified>
  <cp:category/>
  <cp:contentStatus/>
</cp:coreProperties>
</file>